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102" r:id="rId1"/>
  </p:sldMasterIdLst>
  <p:notesMasterIdLst>
    <p:notesMasterId r:id="rId20"/>
  </p:notesMasterIdLst>
  <p:sldIdLst>
    <p:sldId id="256" r:id="rId2"/>
    <p:sldId id="257" r:id="rId3"/>
    <p:sldId id="284" r:id="rId4"/>
    <p:sldId id="286" r:id="rId5"/>
    <p:sldId id="287" r:id="rId6"/>
    <p:sldId id="288" r:id="rId7"/>
    <p:sldId id="291" r:id="rId8"/>
    <p:sldId id="292" r:id="rId9"/>
    <p:sldId id="289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290" r:id="rId19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1"/>
      <p: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E0927A40-0554-455D-8BBA-7615AE087D0F}">
  <a:tblStyle styleId="{E0927A40-0554-455D-8BBA-7615AE087D0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94660"/>
  </p:normalViewPr>
  <p:slideViewPr>
    <p:cSldViewPr snapToGrid="0">
      <p:cViewPr varScale="1">
        <p:scale>
          <a:sx n="91" d="100"/>
          <a:sy n="91" d="100"/>
        </p:scale>
        <p:origin x="8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383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5009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9052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815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082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520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554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513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64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902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6816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96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543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4164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29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92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7814090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758249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6549521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‹N°›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97842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0801046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760941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3726107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452312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62397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9381658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38279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1245578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376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14618" y="960612"/>
            <a:ext cx="6000750" cy="23482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sz="4400" dirty="0"/>
              <a:t>PRESENTATION</a:t>
            </a:r>
            <a:br>
              <a:rPr lang="en" sz="4400" dirty="0"/>
            </a:br>
            <a:r>
              <a:rPr lang="en" sz="4400" dirty="0"/>
              <a:t>TEC</a:t>
            </a:r>
            <a:r>
              <a:rPr lang="fr-FR" sz="4400" dirty="0"/>
              <a:t>H</a:t>
            </a:r>
            <a:r>
              <a:rPr lang="en" sz="4400" dirty="0"/>
              <a:t>NO FER </a:t>
            </a:r>
            <a:r>
              <a:rPr lang="fr-FR" sz="4400" dirty="0"/>
              <a:t>ENTREPRISE</a:t>
            </a:r>
            <a:endParaRPr lang="en" sz="4400" dirty="0"/>
          </a:p>
        </p:txBody>
      </p:sp>
      <p:grpSp>
        <p:nvGrpSpPr>
          <p:cNvPr id="75" name="Shape 75"/>
          <p:cNvGrpSpPr/>
          <p:nvPr/>
        </p:nvGrpSpPr>
        <p:grpSpPr>
          <a:xfrm>
            <a:off x="800651" y="920070"/>
            <a:ext cx="543559" cy="446272"/>
            <a:chOff x="2599525" y="3688600"/>
            <a:chExt cx="428675" cy="351950"/>
          </a:xfrm>
        </p:grpSpPr>
        <p:sp>
          <p:nvSpPr>
            <p:cNvPr id="76" name="Shape 7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79AE796-6774-4789-87AB-0B22704054B0}"/>
              </a:ext>
            </a:extLst>
          </p:cNvPr>
          <p:cNvSpPr/>
          <p:nvPr/>
        </p:nvSpPr>
        <p:spPr>
          <a:xfrm>
            <a:off x="0" y="3516372"/>
            <a:ext cx="4204252" cy="73832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079066-35CC-47BD-A6F5-6609CA6B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51" y="3135480"/>
            <a:ext cx="3087066" cy="1358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3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BALAYEUSE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BENNE TASSEUSE 18M3 AVEC GRUE</a:t>
            </a:r>
            <a:endParaRPr lang="fr-FR" sz="1400" dirty="0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76211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3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BENNE TASSEUSE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BENNES ORDURES AVEC GRUE</a:t>
            </a:r>
            <a:endParaRPr lang="fr-FR" sz="1400" dirty="0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71693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3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BENNE TP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BENNES SATELLITES</a:t>
            </a:r>
            <a:endParaRPr lang="fr-FR" sz="1400" dirty="0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3848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2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CAISSONS AMPLIROLL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CAMION AMPLIROLL</a:t>
            </a:r>
            <a:endParaRPr lang="fr-FR" sz="1400" dirty="0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402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2" cy="199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2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CAMION MULTIBENNE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CITERNES</a:t>
            </a:r>
            <a:endParaRPr lang="fr-FR" sz="1400" dirty="0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2670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2" cy="199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2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COLONNES ARIENNES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HYDROCUREUSE D’ASSAINISSEMENT</a:t>
            </a:r>
            <a:endParaRPr lang="fr-FR" sz="1400" dirty="0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148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2" cy="199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2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LAVEUSE DES BACS AVEC HAYONS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NACELLES D'ÉCLAIRAGE PUBLIC</a:t>
            </a:r>
            <a:endParaRPr lang="fr-FR" sz="1400" dirty="0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9756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849" y="1472865"/>
            <a:ext cx="2528302" cy="1997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3257839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PLATEAU AVEC RIDELLE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8306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sp>
        <p:nvSpPr>
          <p:cNvPr id="9" name="Shape 433">
            <a:extLst>
              <a:ext uri="{FF2B5EF4-FFF2-40B4-BE49-F238E27FC236}">
                <a16:creationId xmlns:a16="http://schemas.microsoft.com/office/drawing/2014/main" id="{099526FB-3546-4F2D-96DE-B166EDC18BD8}"/>
              </a:ext>
            </a:extLst>
          </p:cNvPr>
          <p:cNvSpPr/>
          <p:nvPr/>
        </p:nvSpPr>
        <p:spPr>
          <a:xfrm>
            <a:off x="650455" y="502840"/>
            <a:ext cx="297110" cy="393734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hape 439">
            <a:extLst>
              <a:ext uri="{FF2B5EF4-FFF2-40B4-BE49-F238E27FC236}">
                <a16:creationId xmlns:a16="http://schemas.microsoft.com/office/drawing/2014/main" id="{14B7610C-917F-4226-B139-7C1642BDD391}"/>
              </a:ext>
            </a:extLst>
          </p:cNvPr>
          <p:cNvSpPr/>
          <p:nvPr/>
        </p:nvSpPr>
        <p:spPr>
          <a:xfrm>
            <a:off x="1940590" y="1730699"/>
            <a:ext cx="352332" cy="307458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Shape 463">
            <a:extLst>
              <a:ext uri="{FF2B5EF4-FFF2-40B4-BE49-F238E27FC236}">
                <a16:creationId xmlns:a16="http://schemas.microsoft.com/office/drawing/2014/main" id="{58E78679-1AC4-43AD-91C3-47471AFCEA46}"/>
              </a:ext>
            </a:extLst>
          </p:cNvPr>
          <p:cNvGrpSpPr/>
          <p:nvPr/>
        </p:nvGrpSpPr>
        <p:grpSpPr>
          <a:xfrm>
            <a:off x="1952112" y="3332732"/>
            <a:ext cx="356994" cy="241117"/>
            <a:chOff x="564675" y="1700625"/>
            <a:chExt cx="465200" cy="314200"/>
          </a:xfrm>
        </p:grpSpPr>
        <p:sp>
          <p:nvSpPr>
            <p:cNvPr id="10" name="Shape 464">
              <a:extLst>
                <a:ext uri="{FF2B5EF4-FFF2-40B4-BE49-F238E27FC236}">
                  <a16:creationId xmlns:a16="http://schemas.microsoft.com/office/drawing/2014/main" id="{CB008926-98C3-40F3-8B6D-6739EF6B4C6D}"/>
                </a:ext>
              </a:extLst>
            </p:cNvPr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Shape 465">
              <a:extLst>
                <a:ext uri="{FF2B5EF4-FFF2-40B4-BE49-F238E27FC236}">
                  <a16:creationId xmlns:a16="http://schemas.microsoft.com/office/drawing/2014/main" id="{81757F50-F6A3-4F66-AFAC-68AD2492B0E3}"/>
                </a:ext>
              </a:extLst>
            </p:cNvPr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Shape 466">
              <a:extLst>
                <a:ext uri="{FF2B5EF4-FFF2-40B4-BE49-F238E27FC236}">
                  <a16:creationId xmlns:a16="http://schemas.microsoft.com/office/drawing/2014/main" id="{F628DAF8-C0C8-40F5-81B2-BB4B630B2F6F}"/>
                </a:ext>
              </a:extLst>
            </p:cNvPr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667E79-7D72-4E33-978B-9785032A4ACB}"/>
              </a:ext>
            </a:extLst>
          </p:cNvPr>
          <p:cNvSpPr txBox="1"/>
          <p:nvPr/>
        </p:nvSpPr>
        <p:spPr>
          <a:xfrm>
            <a:off x="2481027" y="1731937"/>
            <a:ext cx="413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KM 15, Route BOUSKOURA - CASABLANCA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3CFC60-B1B8-458A-B50D-052EC0FD947D}"/>
              </a:ext>
            </a:extLst>
          </p:cNvPr>
          <p:cNvSpPr txBox="1"/>
          <p:nvPr/>
        </p:nvSpPr>
        <p:spPr>
          <a:xfrm>
            <a:off x="2481027" y="2234927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05 22 33 47 82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51B54-896D-46E7-9797-257F09B15874}"/>
              </a:ext>
            </a:extLst>
          </p:cNvPr>
          <p:cNvSpPr txBox="1"/>
          <p:nvPr/>
        </p:nvSpPr>
        <p:spPr>
          <a:xfrm>
            <a:off x="2481027" y="2737917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05 22 33 45 43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8DFA7-36ED-405C-B7FE-9368BC809945}"/>
              </a:ext>
            </a:extLst>
          </p:cNvPr>
          <p:cNvSpPr txBox="1"/>
          <p:nvPr/>
        </p:nvSpPr>
        <p:spPr>
          <a:xfrm>
            <a:off x="2481027" y="3240907"/>
            <a:ext cx="240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Afifibassam@hotmail.fr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DF3C72-3770-4820-B543-EDD9B6B91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668" y="2719811"/>
            <a:ext cx="395530" cy="395530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2F5338A-E66A-460F-83C4-EC0C66259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68" y="2247689"/>
            <a:ext cx="324970" cy="32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2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000770" y="452563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sommaire </a:t>
            </a:r>
            <a:endParaRPr lang="en" dirty="0"/>
          </a:p>
        </p:txBody>
      </p:sp>
      <p:sp>
        <p:nvSpPr>
          <p:cNvPr id="22" name="Shape 126">
            <a:extLst>
              <a:ext uri="{FF2B5EF4-FFF2-40B4-BE49-F238E27FC236}">
                <a16:creationId xmlns:a16="http://schemas.microsoft.com/office/drawing/2014/main" id="{185C2837-0002-49D2-B261-CC868A8F37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05065" y="1246510"/>
            <a:ext cx="3126792" cy="283909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Qui somme nous ?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Nos objectifs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Notre philosophie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Produits &amp; Services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Galerie produits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Contact</a:t>
            </a:r>
          </a:p>
        </p:txBody>
      </p:sp>
      <p:grpSp>
        <p:nvGrpSpPr>
          <p:cNvPr id="89" name="Shape 89"/>
          <p:cNvGrpSpPr/>
          <p:nvPr/>
        </p:nvGrpSpPr>
        <p:grpSpPr>
          <a:xfrm>
            <a:off x="560081" y="521592"/>
            <a:ext cx="298945" cy="364549"/>
            <a:chOff x="596350" y="929175"/>
            <a:chExt cx="407950" cy="497475"/>
          </a:xfrm>
        </p:grpSpPr>
        <p:sp>
          <p:nvSpPr>
            <p:cNvPr id="90" name="Shape 9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23" name="Shape 500">
            <a:extLst>
              <a:ext uri="{FF2B5EF4-FFF2-40B4-BE49-F238E27FC236}">
                <a16:creationId xmlns:a16="http://schemas.microsoft.com/office/drawing/2014/main" id="{8FE8EEC8-8648-4396-9A4B-DB0356F9D159}"/>
              </a:ext>
            </a:extLst>
          </p:cNvPr>
          <p:cNvGrpSpPr/>
          <p:nvPr/>
        </p:nvGrpSpPr>
        <p:grpSpPr>
          <a:xfrm>
            <a:off x="2774383" y="1740374"/>
            <a:ext cx="328025" cy="343929"/>
            <a:chOff x="5961125" y="1623900"/>
            <a:chExt cx="427450" cy="448175"/>
          </a:xfrm>
        </p:grpSpPr>
        <p:sp>
          <p:nvSpPr>
            <p:cNvPr id="24" name="Shape 501">
              <a:extLst>
                <a:ext uri="{FF2B5EF4-FFF2-40B4-BE49-F238E27FC236}">
                  <a16:creationId xmlns:a16="http://schemas.microsoft.com/office/drawing/2014/main" id="{11BC5D40-D2F2-4D9C-ABC3-A52CAD126391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02">
              <a:extLst>
                <a:ext uri="{FF2B5EF4-FFF2-40B4-BE49-F238E27FC236}">
                  <a16:creationId xmlns:a16="http://schemas.microsoft.com/office/drawing/2014/main" id="{3FFA5726-973C-4C44-B7B8-0FF20D10F3CD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03">
              <a:extLst>
                <a:ext uri="{FF2B5EF4-FFF2-40B4-BE49-F238E27FC236}">
                  <a16:creationId xmlns:a16="http://schemas.microsoft.com/office/drawing/2014/main" id="{82D640F6-30DE-491B-A082-88C8DBA8F243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504">
              <a:extLst>
                <a:ext uri="{FF2B5EF4-FFF2-40B4-BE49-F238E27FC236}">
                  <a16:creationId xmlns:a16="http://schemas.microsoft.com/office/drawing/2014/main" id="{EA985CA2-FCAE-43B6-AC71-B9701503F08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505">
              <a:extLst>
                <a:ext uri="{FF2B5EF4-FFF2-40B4-BE49-F238E27FC236}">
                  <a16:creationId xmlns:a16="http://schemas.microsoft.com/office/drawing/2014/main" id="{CEC5F111-BCE3-4EC2-9DCE-3432EBC158B6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506">
              <a:extLst>
                <a:ext uri="{FF2B5EF4-FFF2-40B4-BE49-F238E27FC236}">
                  <a16:creationId xmlns:a16="http://schemas.microsoft.com/office/drawing/2014/main" id="{2DF75CD2-8746-46C3-B2CC-2DB4E19598A5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507">
              <a:extLst>
                <a:ext uri="{FF2B5EF4-FFF2-40B4-BE49-F238E27FC236}">
                  <a16:creationId xmlns:a16="http://schemas.microsoft.com/office/drawing/2014/main" id="{F4104D9D-2A07-4287-BEAE-224396D37E6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" name="Shape 426">
            <a:extLst>
              <a:ext uri="{FF2B5EF4-FFF2-40B4-BE49-F238E27FC236}">
                <a16:creationId xmlns:a16="http://schemas.microsoft.com/office/drawing/2014/main" id="{7085849E-D86A-4C80-9F29-3A0E458765AC}"/>
              </a:ext>
            </a:extLst>
          </p:cNvPr>
          <p:cNvGrpSpPr/>
          <p:nvPr/>
        </p:nvGrpSpPr>
        <p:grpSpPr>
          <a:xfrm>
            <a:off x="2773188" y="3330193"/>
            <a:ext cx="325224" cy="285971"/>
            <a:chOff x="1929775" y="320925"/>
            <a:chExt cx="423800" cy="372650"/>
          </a:xfrm>
        </p:grpSpPr>
        <p:sp>
          <p:nvSpPr>
            <p:cNvPr id="32" name="Shape 427">
              <a:extLst>
                <a:ext uri="{FF2B5EF4-FFF2-40B4-BE49-F238E27FC236}">
                  <a16:creationId xmlns:a16="http://schemas.microsoft.com/office/drawing/2014/main" id="{D0AE318F-90C5-4855-BD9C-A889423508B1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28">
              <a:extLst>
                <a:ext uri="{FF2B5EF4-FFF2-40B4-BE49-F238E27FC236}">
                  <a16:creationId xmlns:a16="http://schemas.microsoft.com/office/drawing/2014/main" id="{F9902B18-2071-4214-9494-4B6A9A3B8F5D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29">
              <a:extLst>
                <a:ext uri="{FF2B5EF4-FFF2-40B4-BE49-F238E27FC236}">
                  <a16:creationId xmlns:a16="http://schemas.microsoft.com/office/drawing/2014/main" id="{469E00AB-8ACD-4FB2-8806-F8D2BD9A7DE9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430">
              <a:extLst>
                <a:ext uri="{FF2B5EF4-FFF2-40B4-BE49-F238E27FC236}">
                  <a16:creationId xmlns:a16="http://schemas.microsoft.com/office/drawing/2014/main" id="{85CAC2BA-231D-4042-901F-48387263C0A8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431">
              <a:extLst>
                <a:ext uri="{FF2B5EF4-FFF2-40B4-BE49-F238E27FC236}">
                  <a16:creationId xmlns:a16="http://schemas.microsoft.com/office/drawing/2014/main" id="{BEC1F232-02FC-47A5-BFC1-0E54A3F93C11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" name="Shape 814">
            <a:extLst>
              <a:ext uri="{FF2B5EF4-FFF2-40B4-BE49-F238E27FC236}">
                <a16:creationId xmlns:a16="http://schemas.microsoft.com/office/drawing/2014/main" id="{AB6E47B7-D771-4096-90E9-9E01402766E1}"/>
              </a:ext>
            </a:extLst>
          </p:cNvPr>
          <p:cNvGrpSpPr/>
          <p:nvPr/>
        </p:nvGrpSpPr>
        <p:grpSpPr>
          <a:xfrm>
            <a:off x="2729264" y="2760761"/>
            <a:ext cx="413072" cy="396246"/>
            <a:chOff x="5233525" y="4954450"/>
            <a:chExt cx="538275" cy="516350"/>
          </a:xfrm>
        </p:grpSpPr>
        <p:sp>
          <p:nvSpPr>
            <p:cNvPr id="38" name="Shape 815">
              <a:extLst>
                <a:ext uri="{FF2B5EF4-FFF2-40B4-BE49-F238E27FC236}">
                  <a16:creationId xmlns:a16="http://schemas.microsoft.com/office/drawing/2014/main" id="{F685E07D-3A84-47F4-AD7E-156565BB22DF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16">
              <a:extLst>
                <a:ext uri="{FF2B5EF4-FFF2-40B4-BE49-F238E27FC236}">
                  <a16:creationId xmlns:a16="http://schemas.microsoft.com/office/drawing/2014/main" id="{C6FDB9D8-9F1E-4F5C-9A42-97DB6611B44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17">
              <a:extLst>
                <a:ext uri="{FF2B5EF4-FFF2-40B4-BE49-F238E27FC236}">
                  <a16:creationId xmlns:a16="http://schemas.microsoft.com/office/drawing/2014/main" id="{854D5E50-11BB-4FE7-B9F2-72CC6FD1BAA1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18">
              <a:extLst>
                <a:ext uri="{FF2B5EF4-FFF2-40B4-BE49-F238E27FC236}">
                  <a16:creationId xmlns:a16="http://schemas.microsoft.com/office/drawing/2014/main" id="{1CAAFFDD-B83E-4B2A-BF4B-ED3A6E20396F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19">
              <a:extLst>
                <a:ext uri="{FF2B5EF4-FFF2-40B4-BE49-F238E27FC236}">
                  <a16:creationId xmlns:a16="http://schemas.microsoft.com/office/drawing/2014/main" id="{F2C86969-3D5E-4560-A82D-C900F85C661D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20">
              <a:extLst>
                <a:ext uri="{FF2B5EF4-FFF2-40B4-BE49-F238E27FC236}">
                  <a16:creationId xmlns:a16="http://schemas.microsoft.com/office/drawing/2014/main" id="{9F69D527-848D-49C7-BEB8-EE10F7BC4970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21">
              <a:extLst>
                <a:ext uri="{FF2B5EF4-FFF2-40B4-BE49-F238E27FC236}">
                  <a16:creationId xmlns:a16="http://schemas.microsoft.com/office/drawing/2014/main" id="{4B09C119-8B7C-45FE-9094-DA6AE48159E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22">
              <a:extLst>
                <a:ext uri="{FF2B5EF4-FFF2-40B4-BE49-F238E27FC236}">
                  <a16:creationId xmlns:a16="http://schemas.microsoft.com/office/drawing/2014/main" id="{73F694F9-E68A-48FF-A0A4-9A3EEF4652E0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823">
              <a:extLst>
                <a:ext uri="{FF2B5EF4-FFF2-40B4-BE49-F238E27FC236}">
                  <a16:creationId xmlns:a16="http://schemas.microsoft.com/office/drawing/2014/main" id="{6945ACED-447A-4FD7-9E00-0E610B8F405B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824">
              <a:extLst>
                <a:ext uri="{FF2B5EF4-FFF2-40B4-BE49-F238E27FC236}">
                  <a16:creationId xmlns:a16="http://schemas.microsoft.com/office/drawing/2014/main" id="{2DA4541C-EA34-4342-B0A8-249322245E85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25">
              <a:extLst>
                <a:ext uri="{FF2B5EF4-FFF2-40B4-BE49-F238E27FC236}">
                  <a16:creationId xmlns:a16="http://schemas.microsoft.com/office/drawing/2014/main" id="{762405DE-621E-41EF-99AF-EA213F0576EB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" name="Shape 770">
            <a:extLst>
              <a:ext uri="{FF2B5EF4-FFF2-40B4-BE49-F238E27FC236}">
                <a16:creationId xmlns:a16="http://schemas.microsoft.com/office/drawing/2014/main" id="{36E9B129-A8E7-4198-AFCA-95F98CE0B70F}"/>
              </a:ext>
            </a:extLst>
          </p:cNvPr>
          <p:cNvGrpSpPr/>
          <p:nvPr/>
        </p:nvGrpSpPr>
        <p:grpSpPr>
          <a:xfrm>
            <a:off x="2830207" y="2278221"/>
            <a:ext cx="197183" cy="312619"/>
            <a:chOff x="6718575" y="2318625"/>
            <a:chExt cx="256950" cy="407375"/>
          </a:xfrm>
        </p:grpSpPr>
        <p:sp>
          <p:nvSpPr>
            <p:cNvPr id="50" name="Shape 771">
              <a:extLst>
                <a:ext uri="{FF2B5EF4-FFF2-40B4-BE49-F238E27FC236}">
                  <a16:creationId xmlns:a16="http://schemas.microsoft.com/office/drawing/2014/main" id="{DDBA44D5-5E19-425C-B9C3-2A6F72F674DF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72">
              <a:extLst>
                <a:ext uri="{FF2B5EF4-FFF2-40B4-BE49-F238E27FC236}">
                  <a16:creationId xmlns:a16="http://schemas.microsoft.com/office/drawing/2014/main" id="{0C6A66AC-7589-47F6-97DD-1322BFA31F3D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73">
              <a:extLst>
                <a:ext uri="{FF2B5EF4-FFF2-40B4-BE49-F238E27FC236}">
                  <a16:creationId xmlns:a16="http://schemas.microsoft.com/office/drawing/2014/main" id="{DD37B3E2-1CA9-4CE7-BA22-E8F99A62D106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74">
              <a:extLst>
                <a:ext uri="{FF2B5EF4-FFF2-40B4-BE49-F238E27FC236}">
                  <a16:creationId xmlns:a16="http://schemas.microsoft.com/office/drawing/2014/main" id="{150E03AE-C08C-4B74-AE65-995D310AFD47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75">
              <a:extLst>
                <a:ext uri="{FF2B5EF4-FFF2-40B4-BE49-F238E27FC236}">
                  <a16:creationId xmlns:a16="http://schemas.microsoft.com/office/drawing/2014/main" id="{8E5E457D-860C-4C50-BB5C-83FFCE6EAA1F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76">
              <a:extLst>
                <a:ext uri="{FF2B5EF4-FFF2-40B4-BE49-F238E27FC236}">
                  <a16:creationId xmlns:a16="http://schemas.microsoft.com/office/drawing/2014/main" id="{E0D1C6BC-5727-4E7B-8D2D-B88A58588E2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77">
              <a:extLst>
                <a:ext uri="{FF2B5EF4-FFF2-40B4-BE49-F238E27FC236}">
                  <a16:creationId xmlns:a16="http://schemas.microsoft.com/office/drawing/2014/main" id="{82C16E7F-A2F7-45D3-8582-D37B2E9E32F2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78">
              <a:extLst>
                <a:ext uri="{FF2B5EF4-FFF2-40B4-BE49-F238E27FC236}">
                  <a16:creationId xmlns:a16="http://schemas.microsoft.com/office/drawing/2014/main" id="{24E19959-E061-4E7B-BE75-C2909B803DBB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433">
            <a:extLst>
              <a:ext uri="{FF2B5EF4-FFF2-40B4-BE49-F238E27FC236}">
                <a16:creationId xmlns:a16="http://schemas.microsoft.com/office/drawing/2014/main" id="{6CB1DFBB-F78E-4072-A59E-463D7B64E9CF}"/>
              </a:ext>
            </a:extLst>
          </p:cNvPr>
          <p:cNvSpPr/>
          <p:nvPr/>
        </p:nvSpPr>
        <p:spPr>
          <a:xfrm>
            <a:off x="2821762" y="3841279"/>
            <a:ext cx="229893" cy="304657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9" name="Shape 596">
            <a:extLst>
              <a:ext uri="{FF2B5EF4-FFF2-40B4-BE49-F238E27FC236}">
                <a16:creationId xmlns:a16="http://schemas.microsoft.com/office/drawing/2014/main" id="{DFE7FE5F-4575-4009-B955-6927B7B22B69}"/>
              </a:ext>
            </a:extLst>
          </p:cNvPr>
          <p:cNvGrpSpPr/>
          <p:nvPr/>
        </p:nvGrpSpPr>
        <p:grpSpPr>
          <a:xfrm>
            <a:off x="2772387" y="1251852"/>
            <a:ext cx="328965" cy="270086"/>
            <a:chOff x="2599525" y="3688600"/>
            <a:chExt cx="428675" cy="351950"/>
          </a:xfrm>
        </p:grpSpPr>
        <p:sp>
          <p:nvSpPr>
            <p:cNvPr id="60" name="Shape 597">
              <a:extLst>
                <a:ext uri="{FF2B5EF4-FFF2-40B4-BE49-F238E27FC236}">
                  <a16:creationId xmlns:a16="http://schemas.microsoft.com/office/drawing/2014/main" id="{25AF7D7B-DA2E-4539-B0C1-B7FA7A81D820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98">
              <a:extLst>
                <a:ext uri="{FF2B5EF4-FFF2-40B4-BE49-F238E27FC236}">
                  <a16:creationId xmlns:a16="http://schemas.microsoft.com/office/drawing/2014/main" id="{9064F211-3AE0-477D-96C1-30F06B4EE0A0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99">
              <a:extLst>
                <a:ext uri="{FF2B5EF4-FFF2-40B4-BE49-F238E27FC236}">
                  <a16:creationId xmlns:a16="http://schemas.microsoft.com/office/drawing/2014/main" id="{A037E75F-3AD1-422D-ACFD-5D69BC761FE3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Qui somme nous ?</a:t>
            </a:r>
          </a:p>
        </p:txBody>
      </p:sp>
      <p:sp>
        <p:nvSpPr>
          <p:cNvPr id="63" name="Shape 126">
            <a:extLst>
              <a:ext uri="{FF2B5EF4-FFF2-40B4-BE49-F238E27FC236}">
                <a16:creationId xmlns:a16="http://schemas.microsoft.com/office/drawing/2014/main" id="{5A2857AC-015C-4334-995D-37950FD95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4009" y="1737038"/>
            <a:ext cx="6980588" cy="190014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Techno Fer forte de son expérience, centre son activité sur la fabrication de biens d’équipement et sur la conception et le développement de systèmes et de procédés d’ingénierie application.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59" name="Shape 596">
            <a:extLst>
              <a:ext uri="{FF2B5EF4-FFF2-40B4-BE49-F238E27FC236}">
                <a16:creationId xmlns:a16="http://schemas.microsoft.com/office/drawing/2014/main" id="{DFE7FE5F-4575-4009-B955-6927B7B22B69}"/>
              </a:ext>
            </a:extLst>
          </p:cNvPr>
          <p:cNvGrpSpPr/>
          <p:nvPr/>
        </p:nvGrpSpPr>
        <p:grpSpPr>
          <a:xfrm>
            <a:off x="546276" y="514092"/>
            <a:ext cx="444552" cy="364985"/>
            <a:chOff x="2599525" y="3688600"/>
            <a:chExt cx="428675" cy="351950"/>
          </a:xfrm>
        </p:grpSpPr>
        <p:sp>
          <p:nvSpPr>
            <p:cNvPr id="60" name="Shape 597">
              <a:extLst>
                <a:ext uri="{FF2B5EF4-FFF2-40B4-BE49-F238E27FC236}">
                  <a16:creationId xmlns:a16="http://schemas.microsoft.com/office/drawing/2014/main" id="{25AF7D7B-DA2E-4539-B0C1-B7FA7A81D820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98">
              <a:extLst>
                <a:ext uri="{FF2B5EF4-FFF2-40B4-BE49-F238E27FC236}">
                  <a16:creationId xmlns:a16="http://schemas.microsoft.com/office/drawing/2014/main" id="{9064F211-3AE0-477D-96C1-30F06B4EE0A0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99">
              <a:extLst>
                <a:ext uri="{FF2B5EF4-FFF2-40B4-BE49-F238E27FC236}">
                  <a16:creationId xmlns:a16="http://schemas.microsoft.com/office/drawing/2014/main" id="{A037E75F-3AD1-422D-ACFD-5D69BC761FE3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66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Nos objectifs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500">
            <a:extLst>
              <a:ext uri="{FF2B5EF4-FFF2-40B4-BE49-F238E27FC236}">
                <a16:creationId xmlns:a16="http://schemas.microsoft.com/office/drawing/2014/main" id="{E395153C-DBD8-4ADC-AF36-37057C2A7522}"/>
              </a:ext>
            </a:extLst>
          </p:cNvPr>
          <p:cNvGrpSpPr/>
          <p:nvPr/>
        </p:nvGrpSpPr>
        <p:grpSpPr>
          <a:xfrm>
            <a:off x="595514" y="478303"/>
            <a:ext cx="413420" cy="433464"/>
            <a:chOff x="5961125" y="1623900"/>
            <a:chExt cx="427450" cy="448175"/>
          </a:xfrm>
        </p:grpSpPr>
        <p:sp>
          <p:nvSpPr>
            <p:cNvPr id="10" name="Shape 501">
              <a:extLst>
                <a:ext uri="{FF2B5EF4-FFF2-40B4-BE49-F238E27FC236}">
                  <a16:creationId xmlns:a16="http://schemas.microsoft.com/office/drawing/2014/main" id="{D7F3B54D-C1CC-44EC-A299-F818A3850501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02">
              <a:extLst>
                <a:ext uri="{FF2B5EF4-FFF2-40B4-BE49-F238E27FC236}">
                  <a16:creationId xmlns:a16="http://schemas.microsoft.com/office/drawing/2014/main" id="{82B4B789-7FF8-4966-A921-4FF8180C6B25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03">
              <a:extLst>
                <a:ext uri="{FF2B5EF4-FFF2-40B4-BE49-F238E27FC236}">
                  <a16:creationId xmlns:a16="http://schemas.microsoft.com/office/drawing/2014/main" id="{247E0774-5917-4345-B457-E7D68B6D843E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04">
              <a:extLst>
                <a:ext uri="{FF2B5EF4-FFF2-40B4-BE49-F238E27FC236}">
                  <a16:creationId xmlns:a16="http://schemas.microsoft.com/office/drawing/2014/main" id="{A97400F7-82C9-40A8-961F-577BE0E6B40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05">
              <a:extLst>
                <a:ext uri="{FF2B5EF4-FFF2-40B4-BE49-F238E27FC236}">
                  <a16:creationId xmlns:a16="http://schemas.microsoft.com/office/drawing/2014/main" id="{659D8CD9-7D25-464D-9F3C-F5BC9CF4315E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06">
              <a:extLst>
                <a:ext uri="{FF2B5EF4-FFF2-40B4-BE49-F238E27FC236}">
                  <a16:creationId xmlns:a16="http://schemas.microsoft.com/office/drawing/2014/main" id="{C6BDB9AF-B057-4683-9A21-F1546F8EB57B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507">
              <a:extLst>
                <a:ext uri="{FF2B5EF4-FFF2-40B4-BE49-F238E27FC236}">
                  <a16:creationId xmlns:a16="http://schemas.microsoft.com/office/drawing/2014/main" id="{EF914646-761E-49FE-AC4A-099AF3AF1754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" name="Shape 126">
            <a:extLst>
              <a:ext uri="{FF2B5EF4-FFF2-40B4-BE49-F238E27FC236}">
                <a16:creationId xmlns:a16="http://schemas.microsoft.com/office/drawing/2014/main" id="{EE25AADB-3D80-42A2-8921-5C84ED97258E}"/>
              </a:ext>
            </a:extLst>
          </p:cNvPr>
          <p:cNvSpPr txBox="1">
            <a:spLocks/>
          </p:cNvSpPr>
          <p:nvPr/>
        </p:nvSpPr>
        <p:spPr>
          <a:xfrm>
            <a:off x="818715" y="1750157"/>
            <a:ext cx="7088165" cy="1657771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214313" lvl="0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5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1pPr>
            <a:lvl2pPr marL="557213" lvl="1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3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2pPr>
            <a:lvl3pPr marL="900113" lvl="2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2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3pPr>
            <a:lvl4pPr marL="1157288" lvl="3" indent="-128588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4pPr>
            <a:lvl5pPr marL="1585913" lvl="4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5pPr>
            <a:lvl6pPr marL="1885950" lvl="5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6pPr>
            <a:lvl7pPr marL="2228850" lvl="6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7pPr>
            <a:lvl8pPr marL="2571750" lvl="7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8pPr>
            <a:lvl9pPr marL="2914650" lvl="8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>
              <a:lnSpc>
                <a:spcPct val="150000"/>
              </a:lnSpc>
              <a:buNone/>
            </a:pPr>
            <a: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Amener des solutions qui répondent aux préoccupations de nos clients. Permettre aux clients à petit budget à investir dans un matériel au meilleur prix qualité.</a:t>
            </a:r>
          </a:p>
        </p:txBody>
      </p:sp>
    </p:spTree>
    <p:extLst>
      <p:ext uri="{BB962C8B-B14F-4D97-AF65-F5344CB8AC3E}">
        <p14:creationId xmlns:p14="http://schemas.microsoft.com/office/powerpoint/2010/main" val="95602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Notre philosophie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770">
            <a:extLst>
              <a:ext uri="{FF2B5EF4-FFF2-40B4-BE49-F238E27FC236}">
                <a16:creationId xmlns:a16="http://schemas.microsoft.com/office/drawing/2014/main" id="{D3740B98-7EF9-4F36-B395-89C36278ACE9}"/>
              </a:ext>
            </a:extLst>
          </p:cNvPr>
          <p:cNvGrpSpPr/>
          <p:nvPr/>
        </p:nvGrpSpPr>
        <p:grpSpPr>
          <a:xfrm>
            <a:off x="647858" y="485616"/>
            <a:ext cx="266542" cy="422583"/>
            <a:chOff x="6718575" y="2318625"/>
            <a:chExt cx="256950" cy="407375"/>
          </a:xfrm>
        </p:grpSpPr>
        <p:sp>
          <p:nvSpPr>
            <p:cNvPr id="10" name="Shape 771">
              <a:extLst>
                <a:ext uri="{FF2B5EF4-FFF2-40B4-BE49-F238E27FC236}">
                  <a16:creationId xmlns:a16="http://schemas.microsoft.com/office/drawing/2014/main" id="{537718F2-C42A-4436-9BC4-AE3F652176C4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72">
              <a:extLst>
                <a:ext uri="{FF2B5EF4-FFF2-40B4-BE49-F238E27FC236}">
                  <a16:creationId xmlns:a16="http://schemas.microsoft.com/office/drawing/2014/main" id="{375DD82E-E283-4489-A1BB-D24042218E92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73">
              <a:extLst>
                <a:ext uri="{FF2B5EF4-FFF2-40B4-BE49-F238E27FC236}">
                  <a16:creationId xmlns:a16="http://schemas.microsoft.com/office/drawing/2014/main" id="{DFC40C2C-CB29-4B42-A748-2314DCE94835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74">
              <a:extLst>
                <a:ext uri="{FF2B5EF4-FFF2-40B4-BE49-F238E27FC236}">
                  <a16:creationId xmlns:a16="http://schemas.microsoft.com/office/drawing/2014/main" id="{C314CE3B-1ACC-490B-AEF8-6713457CA4C2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75">
              <a:extLst>
                <a:ext uri="{FF2B5EF4-FFF2-40B4-BE49-F238E27FC236}">
                  <a16:creationId xmlns:a16="http://schemas.microsoft.com/office/drawing/2014/main" id="{83C92D5D-A6FC-417B-AAAC-0F6E9184A000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76">
              <a:extLst>
                <a:ext uri="{FF2B5EF4-FFF2-40B4-BE49-F238E27FC236}">
                  <a16:creationId xmlns:a16="http://schemas.microsoft.com/office/drawing/2014/main" id="{9B31AD22-BCBF-46F4-88A3-8713BF4AD864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77">
              <a:extLst>
                <a:ext uri="{FF2B5EF4-FFF2-40B4-BE49-F238E27FC236}">
                  <a16:creationId xmlns:a16="http://schemas.microsoft.com/office/drawing/2014/main" id="{67D2D41C-E65C-4068-A7A6-F68079BD1C71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78">
              <a:extLst>
                <a:ext uri="{FF2B5EF4-FFF2-40B4-BE49-F238E27FC236}">
                  <a16:creationId xmlns:a16="http://schemas.microsoft.com/office/drawing/2014/main" id="{A75881F8-412B-4970-96CA-F2D69C7DB490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Shape 126">
            <a:extLst>
              <a:ext uri="{FF2B5EF4-FFF2-40B4-BE49-F238E27FC236}">
                <a16:creationId xmlns:a16="http://schemas.microsoft.com/office/drawing/2014/main" id="{BA1C32AF-B2F7-4F83-8969-0B889FCC2BF9}"/>
              </a:ext>
            </a:extLst>
          </p:cNvPr>
          <p:cNvSpPr txBox="1">
            <a:spLocks/>
          </p:cNvSpPr>
          <p:nvPr/>
        </p:nvSpPr>
        <p:spPr>
          <a:xfrm>
            <a:off x="845574" y="1256577"/>
            <a:ext cx="7088165" cy="253778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214313" lvl="0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5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1pPr>
            <a:lvl2pPr marL="557213" lvl="1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3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2pPr>
            <a:lvl3pPr marL="900113" lvl="2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2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3pPr>
            <a:lvl4pPr marL="1157288" lvl="3" indent="-128588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4pPr>
            <a:lvl5pPr marL="1585913" lvl="4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5pPr>
            <a:lvl6pPr marL="1885950" lvl="5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6pPr>
            <a:lvl7pPr marL="2228850" lvl="6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7pPr>
            <a:lvl8pPr marL="2571750" lvl="7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8pPr>
            <a:lvl9pPr marL="2914650" lvl="8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>
              <a:lnSpc>
                <a:spcPct val="150000"/>
              </a:lnSpc>
              <a:buNone/>
            </a:pPr>
            <a: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La philosophie de Techno Fer a pour fondement :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 respect absolu de l’environnement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 développement de toute ingénierie environnementale visant à améliorer la qualité de vie des individus.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Une seule exigence, la satisfaction du client basée sur un système de qualité à tous les niveaux dans l’entreprise y compris les fournisseurs et les tiers.</a:t>
            </a:r>
          </a:p>
        </p:txBody>
      </p:sp>
    </p:spTree>
    <p:extLst>
      <p:ext uri="{BB962C8B-B14F-4D97-AF65-F5344CB8AC3E}">
        <p14:creationId xmlns:p14="http://schemas.microsoft.com/office/powerpoint/2010/main" val="2891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Produits &amp;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814">
            <a:extLst>
              <a:ext uri="{FF2B5EF4-FFF2-40B4-BE49-F238E27FC236}">
                <a16:creationId xmlns:a16="http://schemas.microsoft.com/office/drawing/2014/main" id="{F42AAAC7-9AA9-4B52-955E-71403D054A6D}"/>
              </a:ext>
            </a:extLst>
          </p:cNvPr>
          <p:cNvGrpSpPr/>
          <p:nvPr/>
        </p:nvGrpSpPr>
        <p:grpSpPr>
          <a:xfrm>
            <a:off x="532879" y="471269"/>
            <a:ext cx="472227" cy="452991"/>
            <a:chOff x="5233525" y="4954450"/>
            <a:chExt cx="538275" cy="516350"/>
          </a:xfrm>
        </p:grpSpPr>
        <p:sp>
          <p:nvSpPr>
            <p:cNvPr id="10" name="Shape 815">
              <a:extLst>
                <a:ext uri="{FF2B5EF4-FFF2-40B4-BE49-F238E27FC236}">
                  <a16:creationId xmlns:a16="http://schemas.microsoft.com/office/drawing/2014/main" id="{AC5E2AAE-0D7F-4C52-9E95-1006E7119AE2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816">
              <a:extLst>
                <a:ext uri="{FF2B5EF4-FFF2-40B4-BE49-F238E27FC236}">
                  <a16:creationId xmlns:a16="http://schemas.microsoft.com/office/drawing/2014/main" id="{A4B8D8D6-5529-410C-9C96-00A577A3441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817">
              <a:extLst>
                <a:ext uri="{FF2B5EF4-FFF2-40B4-BE49-F238E27FC236}">
                  <a16:creationId xmlns:a16="http://schemas.microsoft.com/office/drawing/2014/main" id="{3E7E5F4E-2CBE-4A57-B870-1699DDC775AB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18">
              <a:extLst>
                <a:ext uri="{FF2B5EF4-FFF2-40B4-BE49-F238E27FC236}">
                  <a16:creationId xmlns:a16="http://schemas.microsoft.com/office/drawing/2014/main" id="{1C9B4115-8744-4035-9D85-78094016AB28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19">
              <a:extLst>
                <a:ext uri="{FF2B5EF4-FFF2-40B4-BE49-F238E27FC236}">
                  <a16:creationId xmlns:a16="http://schemas.microsoft.com/office/drawing/2014/main" id="{ABC4252F-DCAC-4FE0-A803-FCB6EB4FF09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20">
              <a:extLst>
                <a:ext uri="{FF2B5EF4-FFF2-40B4-BE49-F238E27FC236}">
                  <a16:creationId xmlns:a16="http://schemas.microsoft.com/office/drawing/2014/main" id="{8DC7090F-98ED-4435-9DB9-77E35EDCD52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21">
              <a:extLst>
                <a:ext uri="{FF2B5EF4-FFF2-40B4-BE49-F238E27FC236}">
                  <a16:creationId xmlns:a16="http://schemas.microsoft.com/office/drawing/2014/main" id="{5E845AD1-8CD0-4804-9C28-B14DB608C581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22">
              <a:extLst>
                <a:ext uri="{FF2B5EF4-FFF2-40B4-BE49-F238E27FC236}">
                  <a16:creationId xmlns:a16="http://schemas.microsoft.com/office/drawing/2014/main" id="{C4BF4615-9540-4E31-BD1D-2D1CCFFAD0F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23">
              <a:extLst>
                <a:ext uri="{FF2B5EF4-FFF2-40B4-BE49-F238E27FC236}">
                  <a16:creationId xmlns:a16="http://schemas.microsoft.com/office/drawing/2014/main" id="{A02770E8-8385-43DD-B88F-BE63C45FEAFC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24">
              <a:extLst>
                <a:ext uri="{FF2B5EF4-FFF2-40B4-BE49-F238E27FC236}">
                  <a16:creationId xmlns:a16="http://schemas.microsoft.com/office/drawing/2014/main" id="{89E9F231-F435-4033-A563-C66C56BCE09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25">
              <a:extLst>
                <a:ext uri="{FF2B5EF4-FFF2-40B4-BE49-F238E27FC236}">
                  <a16:creationId xmlns:a16="http://schemas.microsoft.com/office/drawing/2014/main" id="{1C46E878-1D38-4275-BCF7-8C5C90C13D6D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B220AC-19D3-4507-BFD5-DB5D18CD6DC6}"/>
              </a:ext>
            </a:extLst>
          </p:cNvPr>
          <p:cNvSpPr txBox="1"/>
          <p:nvPr/>
        </p:nvSpPr>
        <p:spPr>
          <a:xfrm>
            <a:off x="410299" y="1336511"/>
            <a:ext cx="25157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HYDRO CUREUSE</a:t>
            </a:r>
          </a:p>
          <a:p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Pour le dégorgement et le nettoyage des canalisations.</a:t>
            </a:r>
          </a:p>
          <a:p>
            <a:pPr>
              <a:lnSpc>
                <a:spcPct val="25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Volume de 9 à 25 m3.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E67F29-79B3-4BF7-B8FE-23B4438282E4}"/>
              </a:ext>
            </a:extLst>
          </p:cNvPr>
          <p:cNvSpPr txBox="1"/>
          <p:nvPr/>
        </p:nvSpPr>
        <p:spPr>
          <a:xfrm>
            <a:off x="3494700" y="1262151"/>
            <a:ext cx="2154600" cy="25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61AF6-DE72-4115-8265-BF300F8075CD}"/>
              </a:ext>
            </a:extLst>
          </p:cNvPr>
          <p:cNvSpPr txBox="1"/>
          <p:nvPr/>
        </p:nvSpPr>
        <p:spPr>
          <a:xfrm>
            <a:off x="3314108" y="1339777"/>
            <a:ext cx="2515783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CAISSE AMOVIBLE</a:t>
            </a:r>
          </a:p>
          <a:p>
            <a:pPr algn="just"/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Caisse reposant sur berce en UPN 200 ou IPE 180 renforcée.</a:t>
            </a:r>
          </a:p>
          <a:p>
            <a:pPr algn="just">
              <a:lnSpc>
                <a:spcPct val="150000"/>
              </a:lnSpc>
            </a:pPr>
            <a:endParaRPr lang="fr-FR" sz="9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sym typeface="Raleway"/>
            </a:endParaRPr>
          </a:p>
          <a:p>
            <a:pPr algn="just">
              <a:lnSpc>
                <a:spcPct val="15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Echelle, crochets de bâche... inclues.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C9230-AB2F-4372-ABA4-95E103A2B07E}"/>
              </a:ext>
            </a:extLst>
          </p:cNvPr>
          <p:cNvSpPr txBox="1"/>
          <p:nvPr/>
        </p:nvSpPr>
        <p:spPr>
          <a:xfrm>
            <a:off x="6217917" y="1339428"/>
            <a:ext cx="25157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BENNE SATELLITE</a:t>
            </a:r>
          </a:p>
          <a:p>
            <a:pPr algn="just"/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Compaction par chariot coulissant et pelle incurvée.</a:t>
            </a:r>
          </a:p>
          <a:p>
            <a:pPr algn="just">
              <a:lnSpc>
                <a:spcPct val="25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Volume de 4, 5 ou 6 m3.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Produits &amp;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814">
            <a:extLst>
              <a:ext uri="{FF2B5EF4-FFF2-40B4-BE49-F238E27FC236}">
                <a16:creationId xmlns:a16="http://schemas.microsoft.com/office/drawing/2014/main" id="{F42AAAC7-9AA9-4B52-955E-71403D054A6D}"/>
              </a:ext>
            </a:extLst>
          </p:cNvPr>
          <p:cNvGrpSpPr/>
          <p:nvPr/>
        </p:nvGrpSpPr>
        <p:grpSpPr>
          <a:xfrm>
            <a:off x="532879" y="471269"/>
            <a:ext cx="472227" cy="452991"/>
            <a:chOff x="5233525" y="4954450"/>
            <a:chExt cx="538275" cy="516350"/>
          </a:xfrm>
        </p:grpSpPr>
        <p:sp>
          <p:nvSpPr>
            <p:cNvPr id="10" name="Shape 815">
              <a:extLst>
                <a:ext uri="{FF2B5EF4-FFF2-40B4-BE49-F238E27FC236}">
                  <a16:creationId xmlns:a16="http://schemas.microsoft.com/office/drawing/2014/main" id="{AC5E2AAE-0D7F-4C52-9E95-1006E7119AE2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816">
              <a:extLst>
                <a:ext uri="{FF2B5EF4-FFF2-40B4-BE49-F238E27FC236}">
                  <a16:creationId xmlns:a16="http://schemas.microsoft.com/office/drawing/2014/main" id="{A4B8D8D6-5529-410C-9C96-00A577A3441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817">
              <a:extLst>
                <a:ext uri="{FF2B5EF4-FFF2-40B4-BE49-F238E27FC236}">
                  <a16:creationId xmlns:a16="http://schemas.microsoft.com/office/drawing/2014/main" id="{3E7E5F4E-2CBE-4A57-B870-1699DDC775AB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18">
              <a:extLst>
                <a:ext uri="{FF2B5EF4-FFF2-40B4-BE49-F238E27FC236}">
                  <a16:creationId xmlns:a16="http://schemas.microsoft.com/office/drawing/2014/main" id="{1C9B4115-8744-4035-9D85-78094016AB28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19">
              <a:extLst>
                <a:ext uri="{FF2B5EF4-FFF2-40B4-BE49-F238E27FC236}">
                  <a16:creationId xmlns:a16="http://schemas.microsoft.com/office/drawing/2014/main" id="{ABC4252F-DCAC-4FE0-A803-FCB6EB4FF09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20">
              <a:extLst>
                <a:ext uri="{FF2B5EF4-FFF2-40B4-BE49-F238E27FC236}">
                  <a16:creationId xmlns:a16="http://schemas.microsoft.com/office/drawing/2014/main" id="{8DC7090F-98ED-4435-9DB9-77E35EDCD52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21">
              <a:extLst>
                <a:ext uri="{FF2B5EF4-FFF2-40B4-BE49-F238E27FC236}">
                  <a16:creationId xmlns:a16="http://schemas.microsoft.com/office/drawing/2014/main" id="{5E845AD1-8CD0-4804-9C28-B14DB608C581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22">
              <a:extLst>
                <a:ext uri="{FF2B5EF4-FFF2-40B4-BE49-F238E27FC236}">
                  <a16:creationId xmlns:a16="http://schemas.microsoft.com/office/drawing/2014/main" id="{C4BF4615-9540-4E31-BD1D-2D1CCFFAD0F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23">
              <a:extLst>
                <a:ext uri="{FF2B5EF4-FFF2-40B4-BE49-F238E27FC236}">
                  <a16:creationId xmlns:a16="http://schemas.microsoft.com/office/drawing/2014/main" id="{A02770E8-8385-43DD-B88F-BE63C45FEAFC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24">
              <a:extLst>
                <a:ext uri="{FF2B5EF4-FFF2-40B4-BE49-F238E27FC236}">
                  <a16:creationId xmlns:a16="http://schemas.microsoft.com/office/drawing/2014/main" id="{89E9F231-F435-4033-A563-C66C56BCE09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25">
              <a:extLst>
                <a:ext uri="{FF2B5EF4-FFF2-40B4-BE49-F238E27FC236}">
                  <a16:creationId xmlns:a16="http://schemas.microsoft.com/office/drawing/2014/main" id="{1C46E878-1D38-4275-BCF7-8C5C90C13D6D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B220AC-19D3-4507-BFD5-DB5D18CD6DC6}"/>
              </a:ext>
            </a:extLst>
          </p:cNvPr>
          <p:cNvSpPr txBox="1"/>
          <p:nvPr/>
        </p:nvSpPr>
        <p:spPr>
          <a:xfrm>
            <a:off x="1765762" y="1336511"/>
            <a:ext cx="2515783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BENNE TASSEUSE</a:t>
            </a:r>
          </a:p>
          <a:p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sym typeface="Raleway"/>
            </a:endParaRPr>
          </a:p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Benne tasseuse à ordures ménagères à chargement arrière.</a:t>
            </a:r>
          </a:p>
          <a:p>
            <a:pPr>
              <a:lnSpc>
                <a:spcPct val="25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Volume de 12 à 22 m3.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61AF6-DE72-4115-8265-BF300F8075CD}"/>
              </a:ext>
            </a:extLst>
          </p:cNvPr>
          <p:cNvSpPr txBox="1"/>
          <p:nvPr/>
        </p:nvSpPr>
        <p:spPr>
          <a:xfrm>
            <a:off x="4577754" y="1336511"/>
            <a:ext cx="269941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CAMION AMPLIROLL</a:t>
            </a:r>
          </a:p>
          <a:p>
            <a:pPr algn="ctr"/>
            <a: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(HOOK LIFT) 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sym typeface="Raleway"/>
            </a:endParaRPr>
          </a:p>
          <a:p>
            <a:pPr algn="just">
              <a:lnSpc>
                <a:spcPct val="15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Permet d’équiper le porteur de différentes carrosseries en fonction des besoin.</a:t>
            </a:r>
          </a:p>
        </p:txBody>
      </p:sp>
    </p:spTree>
    <p:extLst>
      <p:ext uri="{BB962C8B-B14F-4D97-AF65-F5344CB8AC3E}">
        <p14:creationId xmlns:p14="http://schemas.microsoft.com/office/powerpoint/2010/main" val="3231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Produits &amp;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814">
            <a:extLst>
              <a:ext uri="{FF2B5EF4-FFF2-40B4-BE49-F238E27FC236}">
                <a16:creationId xmlns:a16="http://schemas.microsoft.com/office/drawing/2014/main" id="{F42AAAC7-9AA9-4B52-955E-71403D054A6D}"/>
              </a:ext>
            </a:extLst>
          </p:cNvPr>
          <p:cNvGrpSpPr/>
          <p:nvPr/>
        </p:nvGrpSpPr>
        <p:grpSpPr>
          <a:xfrm>
            <a:off x="532879" y="471269"/>
            <a:ext cx="472227" cy="452991"/>
            <a:chOff x="5233525" y="4954450"/>
            <a:chExt cx="538275" cy="516350"/>
          </a:xfrm>
        </p:grpSpPr>
        <p:sp>
          <p:nvSpPr>
            <p:cNvPr id="10" name="Shape 815">
              <a:extLst>
                <a:ext uri="{FF2B5EF4-FFF2-40B4-BE49-F238E27FC236}">
                  <a16:creationId xmlns:a16="http://schemas.microsoft.com/office/drawing/2014/main" id="{AC5E2AAE-0D7F-4C52-9E95-1006E7119AE2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816">
              <a:extLst>
                <a:ext uri="{FF2B5EF4-FFF2-40B4-BE49-F238E27FC236}">
                  <a16:creationId xmlns:a16="http://schemas.microsoft.com/office/drawing/2014/main" id="{A4B8D8D6-5529-410C-9C96-00A577A3441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817">
              <a:extLst>
                <a:ext uri="{FF2B5EF4-FFF2-40B4-BE49-F238E27FC236}">
                  <a16:creationId xmlns:a16="http://schemas.microsoft.com/office/drawing/2014/main" id="{3E7E5F4E-2CBE-4A57-B870-1699DDC775AB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18">
              <a:extLst>
                <a:ext uri="{FF2B5EF4-FFF2-40B4-BE49-F238E27FC236}">
                  <a16:creationId xmlns:a16="http://schemas.microsoft.com/office/drawing/2014/main" id="{1C9B4115-8744-4035-9D85-78094016AB28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19">
              <a:extLst>
                <a:ext uri="{FF2B5EF4-FFF2-40B4-BE49-F238E27FC236}">
                  <a16:creationId xmlns:a16="http://schemas.microsoft.com/office/drawing/2014/main" id="{ABC4252F-DCAC-4FE0-A803-FCB6EB4FF09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20">
              <a:extLst>
                <a:ext uri="{FF2B5EF4-FFF2-40B4-BE49-F238E27FC236}">
                  <a16:creationId xmlns:a16="http://schemas.microsoft.com/office/drawing/2014/main" id="{8DC7090F-98ED-4435-9DB9-77E35EDCD52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21">
              <a:extLst>
                <a:ext uri="{FF2B5EF4-FFF2-40B4-BE49-F238E27FC236}">
                  <a16:creationId xmlns:a16="http://schemas.microsoft.com/office/drawing/2014/main" id="{5E845AD1-8CD0-4804-9C28-B14DB608C581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22">
              <a:extLst>
                <a:ext uri="{FF2B5EF4-FFF2-40B4-BE49-F238E27FC236}">
                  <a16:creationId xmlns:a16="http://schemas.microsoft.com/office/drawing/2014/main" id="{C4BF4615-9540-4E31-BD1D-2D1CCFFAD0F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23">
              <a:extLst>
                <a:ext uri="{FF2B5EF4-FFF2-40B4-BE49-F238E27FC236}">
                  <a16:creationId xmlns:a16="http://schemas.microsoft.com/office/drawing/2014/main" id="{A02770E8-8385-43DD-B88F-BE63C45FEAFC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24">
              <a:extLst>
                <a:ext uri="{FF2B5EF4-FFF2-40B4-BE49-F238E27FC236}">
                  <a16:creationId xmlns:a16="http://schemas.microsoft.com/office/drawing/2014/main" id="{89E9F231-F435-4033-A563-C66C56BCE09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25">
              <a:extLst>
                <a:ext uri="{FF2B5EF4-FFF2-40B4-BE49-F238E27FC236}">
                  <a16:creationId xmlns:a16="http://schemas.microsoft.com/office/drawing/2014/main" id="{1C46E878-1D38-4275-BCF7-8C5C90C13D6D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EE67F29-79B3-4BF7-B8FE-23B4438282E4}"/>
              </a:ext>
            </a:extLst>
          </p:cNvPr>
          <p:cNvSpPr txBox="1"/>
          <p:nvPr/>
        </p:nvSpPr>
        <p:spPr>
          <a:xfrm>
            <a:off x="3494700" y="1262151"/>
            <a:ext cx="2154600" cy="25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C9230-AB2F-4372-ABA4-95E103A2B07E}"/>
              </a:ext>
            </a:extLst>
          </p:cNvPr>
          <p:cNvSpPr txBox="1"/>
          <p:nvPr/>
        </p:nvSpPr>
        <p:spPr>
          <a:xfrm>
            <a:off x="2391865" y="1262151"/>
            <a:ext cx="436026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MULTIBENNE</a:t>
            </a:r>
          </a:p>
          <a:p>
            <a:pPr algn="ctr"/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Commandes à terre avec distributeur 4 fonctions.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Commande cabine électropneumatique.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Béquilles arrières à fonctions indépendantes. 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Crochet de basculement.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+ 4 chaînes de levage caisses avec sécurités. 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sym typeface="Raleway"/>
              </a:rPr>
              <a:t>+ Capacité 5 à 8 tonnes.</a:t>
            </a:r>
          </a:p>
          <a:p>
            <a:pPr algn="just">
              <a:lnSpc>
                <a:spcPct val="150000"/>
              </a:lnSpc>
            </a:pP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2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/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 descr="A picture containing bin, container, outdoor, green&#10;&#10;Description generated with very high confidence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3" cy="1997360"/>
          </a:xfrm>
          <a:prstGeom prst="rect">
            <a:avLst/>
          </a:prstGeom>
        </p:spPr>
      </p:pic>
      <p:pic>
        <p:nvPicPr>
          <p:cNvPr id="5" name="Picture 4" descr="A picture containing green, bin, accessory, handcart&#10;&#10;Description generated with very high confidence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3" cy="1997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CAISSON MULTIBENNE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Raleway"/>
                <a:sym typeface="Raleway"/>
              </a:rPr>
              <a:t>BAC GALVANISE 770 LITRES</a:t>
            </a:r>
            <a:endParaRPr lang="fr-FR" sz="1400" dirty="0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0715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240</Words>
  <Application>Microsoft Office PowerPoint</Application>
  <PresentationFormat>Affichage à l'écran (16:9)</PresentationFormat>
  <Paragraphs>81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Calibri Light</vt:lpstr>
      <vt:lpstr>Arial</vt:lpstr>
      <vt:lpstr>Raleway</vt:lpstr>
      <vt:lpstr>Courier New</vt:lpstr>
      <vt:lpstr>Calibri</vt:lpstr>
      <vt:lpstr>Montserrat</vt:lpstr>
      <vt:lpstr>Thème Office</vt:lpstr>
      <vt:lpstr>PRESENTATION TECHNO FER ENTREPRISE</vt:lpstr>
      <vt:lpstr>sommaire </vt:lpstr>
      <vt:lpstr>Qui somme nous ?</vt:lpstr>
      <vt:lpstr>Nos objectifs</vt:lpstr>
      <vt:lpstr>Notre philosophie</vt:lpstr>
      <vt:lpstr>Produits &amp; Services</vt:lpstr>
      <vt:lpstr>Produits &amp; Services</vt:lpstr>
      <vt:lpstr>Produits &amp; Services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sofian beddi</dc:creator>
  <cp:lastModifiedBy>Hamza Hamid</cp:lastModifiedBy>
  <cp:revision>29</cp:revision>
  <dcterms:modified xsi:type="dcterms:W3CDTF">2017-10-25T00:08:51Z</dcterms:modified>
</cp:coreProperties>
</file>